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18"/>
  </p:notesMasterIdLst>
  <p:sldIdLst>
    <p:sldId id="357" r:id="rId2"/>
    <p:sldId id="359" r:id="rId3"/>
    <p:sldId id="360" r:id="rId4"/>
    <p:sldId id="361" r:id="rId5"/>
    <p:sldId id="362" r:id="rId6"/>
    <p:sldId id="363" r:id="rId7"/>
    <p:sldId id="364" r:id="rId8"/>
    <p:sldId id="365" r:id="rId9"/>
    <p:sldId id="366" r:id="rId10"/>
    <p:sldId id="367" r:id="rId11"/>
    <p:sldId id="368" r:id="rId12"/>
    <p:sldId id="369" r:id="rId13"/>
    <p:sldId id="370" r:id="rId14"/>
    <p:sldId id="371" r:id="rId15"/>
    <p:sldId id="372" r:id="rId16"/>
    <p:sldId id="373"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93A7D249-DE8C-49A8-AEB3-7A9FBB5A5444}">
          <p14:sldIdLst>
            <p14:sldId id="357"/>
            <p14:sldId id="359"/>
            <p14:sldId id="360"/>
            <p14:sldId id="361"/>
            <p14:sldId id="362"/>
            <p14:sldId id="363"/>
            <p14:sldId id="364"/>
            <p14:sldId id="365"/>
            <p14:sldId id="366"/>
            <p14:sldId id="367"/>
            <p14:sldId id="368"/>
            <p14:sldId id="369"/>
            <p14:sldId id="370"/>
            <p14:sldId id="371"/>
            <p14:sldId id="372"/>
            <p14:sldId id="373"/>
          </p14:sldIdLst>
        </p14:section>
        <p14:section name="مقطع بدون عنوان" id="{3FED5C56-AA3D-4D9B-81BC-1EB9469FC787}">
          <p14:sldIdLst/>
        </p14:section>
        <p14:section name="مقطع بدون عنوان" id="{E8A11B2B-A223-4270-8B6F-7DF3D5719415}">
          <p14:sldIdLst/>
        </p14:section>
        <p14:section name="مقطع بدون عنوان" id="{4D5065B4-C471-4296-8169-360F758A88B2}">
          <p14:sldIdLst/>
        </p14:section>
        <p14:section name="مقطع بدون عنوان" id="{E56C352F-EBB6-4B8C-9A0B-D6F99697F1C3}">
          <p14:sldIdLst/>
        </p14:section>
        <p14:section name="مقطع بدون عنوان" id="{6195D626-D5F4-4455-8120-9C5A621D8FE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90" d="100"/>
          <a:sy n="90" d="100"/>
        </p:scale>
        <p:origin x="-8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E8151D8-D9A9-4855-95A7-DC95696E2DD3}" type="datetimeFigureOut">
              <a:rPr lang="ar-IQ" smtClean="0"/>
              <a:t>21/04/1441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53A60DC-1738-41CC-B48F-1B9207958531}" type="slidenum">
              <a:rPr lang="ar-IQ" smtClean="0"/>
              <a:t>‹#›</a:t>
            </a:fld>
            <a:endParaRPr lang="ar-IQ"/>
          </a:p>
        </p:txBody>
      </p:sp>
    </p:spTree>
    <p:extLst>
      <p:ext uri="{BB962C8B-B14F-4D97-AF65-F5344CB8AC3E}">
        <p14:creationId xmlns:p14="http://schemas.microsoft.com/office/powerpoint/2010/main" val="387922959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353A60DC-1738-41CC-B48F-1B9207958531}" type="slidenum">
              <a:rPr lang="ar-IQ" smtClean="0"/>
              <a:t>11</a:t>
            </a:fld>
            <a:endParaRPr lang="ar-IQ"/>
          </a:p>
        </p:txBody>
      </p:sp>
    </p:spTree>
    <p:extLst>
      <p:ext uri="{BB962C8B-B14F-4D97-AF65-F5344CB8AC3E}">
        <p14:creationId xmlns:p14="http://schemas.microsoft.com/office/powerpoint/2010/main" val="1852146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589EAE74-F455-4AC8-AC55-86F83287B249}" type="datetimeFigureOut">
              <a:rPr lang="ar-IQ" smtClean="0"/>
              <a:t>21/04/1441</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DA85208D-3618-42A0-8918-4973BD9E8FE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589EAE74-F455-4AC8-AC55-86F83287B249}" type="datetimeFigureOut">
              <a:rPr lang="ar-IQ" smtClean="0"/>
              <a:t>21/04/1441</a:t>
            </a:fld>
            <a:endParaRPr lang="ar-IQ"/>
          </a:p>
        </p:txBody>
      </p:sp>
      <p:sp>
        <p:nvSpPr>
          <p:cNvPr id="9" name="عنصر نائب لرقم الشريحة 8"/>
          <p:cNvSpPr>
            <a:spLocks noGrp="1"/>
          </p:cNvSpPr>
          <p:nvPr>
            <p:ph type="sldNum" sz="quarter" idx="15"/>
          </p:nvPr>
        </p:nvSpPr>
        <p:spPr/>
        <p:txBody>
          <a:bodyPr rtlCol="0"/>
          <a:lstStyle/>
          <a:p>
            <a:fld id="{DA85208D-3618-42A0-8918-4973BD9E8FEC}"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DA85208D-3618-42A0-8918-4973BD9E8FE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589EAE74-F455-4AC8-AC55-86F83287B249}" type="datetimeFigureOut">
              <a:rPr lang="ar-IQ" smtClean="0"/>
              <a:t>21/04/1441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A85208D-3618-42A0-8918-4973BD9E8FEC}"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589EAE74-F455-4AC8-AC55-86F83287B249}" type="datetimeFigureOut">
              <a:rPr lang="ar-IQ" smtClean="0"/>
              <a:t>21/04/1441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A85208D-3618-42A0-8918-4973BD9E8FEC}"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589EAE74-F455-4AC8-AC55-86F83287B249}" type="datetimeFigureOut">
              <a:rPr lang="ar-IQ" smtClean="0"/>
              <a:t>21/04/1441</a:t>
            </a:fld>
            <a:endParaRPr lang="ar-IQ"/>
          </a:p>
        </p:txBody>
      </p:sp>
      <p:sp>
        <p:nvSpPr>
          <p:cNvPr id="7" name="عنصر نائب لرقم الشريحة 6"/>
          <p:cNvSpPr>
            <a:spLocks noGrp="1"/>
          </p:cNvSpPr>
          <p:nvPr>
            <p:ph type="sldNum" sz="quarter" idx="11"/>
          </p:nvPr>
        </p:nvSpPr>
        <p:spPr/>
        <p:txBody>
          <a:bodyPr rtlCol="0"/>
          <a:lstStyle/>
          <a:p>
            <a:fld id="{DA85208D-3618-42A0-8918-4973BD9E8FEC}"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9EAE74-F455-4AC8-AC55-86F83287B249}" type="datetimeFigureOut">
              <a:rPr lang="ar-IQ" smtClean="0"/>
              <a:t>21/04/1441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589EAE74-F455-4AC8-AC55-86F83287B249}" type="datetimeFigureOut">
              <a:rPr lang="ar-IQ" smtClean="0"/>
              <a:t>21/04/1441</a:t>
            </a:fld>
            <a:endParaRPr lang="ar-IQ"/>
          </a:p>
        </p:txBody>
      </p:sp>
      <p:sp>
        <p:nvSpPr>
          <p:cNvPr id="22" name="عنصر نائب لرقم الشريحة 21"/>
          <p:cNvSpPr>
            <a:spLocks noGrp="1"/>
          </p:cNvSpPr>
          <p:nvPr>
            <p:ph type="sldNum" sz="quarter" idx="15"/>
          </p:nvPr>
        </p:nvSpPr>
        <p:spPr/>
        <p:txBody>
          <a:bodyPr rtlCol="0"/>
          <a:lstStyle/>
          <a:p>
            <a:fld id="{DA85208D-3618-42A0-8918-4973BD9E8FEC}"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589EAE74-F455-4AC8-AC55-86F83287B249}" type="datetimeFigureOut">
              <a:rPr lang="ar-IQ" smtClean="0"/>
              <a:t>21/04/1441</a:t>
            </a:fld>
            <a:endParaRPr lang="ar-IQ"/>
          </a:p>
        </p:txBody>
      </p:sp>
      <p:sp>
        <p:nvSpPr>
          <p:cNvPr id="18" name="عنصر نائب لرقم الشريحة 17"/>
          <p:cNvSpPr>
            <a:spLocks noGrp="1"/>
          </p:cNvSpPr>
          <p:nvPr>
            <p:ph type="sldNum" sz="quarter" idx="11"/>
          </p:nvPr>
        </p:nvSpPr>
        <p:spPr/>
        <p:txBody>
          <a:bodyPr rtlCol="0"/>
          <a:lstStyle/>
          <a:p>
            <a:fld id="{DA85208D-3618-42A0-8918-4973BD9E8FEC}"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89EAE74-F455-4AC8-AC55-86F83287B249}" type="datetimeFigureOut">
              <a:rPr lang="ar-IQ" smtClean="0"/>
              <a:t>21/04/1441</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A85208D-3618-42A0-8918-4973BD9E8FE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المحاضرة الخامسة/ ظاهرة </a:t>
            </a:r>
            <a:r>
              <a:rPr lang="ar-IQ" b="1" dirty="0"/>
              <a:t>الفساد الإداري</a:t>
            </a:r>
            <a:endParaRPr lang="en-US" dirty="0"/>
          </a:p>
        </p:txBody>
      </p:sp>
      <p:sp>
        <p:nvSpPr>
          <p:cNvPr id="3" name="عنصر نائب للمحتوى 2"/>
          <p:cNvSpPr>
            <a:spLocks noGrp="1"/>
          </p:cNvSpPr>
          <p:nvPr>
            <p:ph sz="quarter" idx="1"/>
          </p:nvPr>
        </p:nvSpPr>
        <p:spPr>
          <a:xfrm>
            <a:off x="395536" y="1484784"/>
            <a:ext cx="7467600" cy="4873752"/>
          </a:xfrm>
        </p:spPr>
        <p:txBody>
          <a:bodyPr>
            <a:normAutofit lnSpcReduction="10000"/>
          </a:bodyPr>
          <a:lstStyle/>
          <a:p>
            <a:r>
              <a:rPr lang="ar-IQ" b="1" u="sng" dirty="0"/>
              <a:t>اولاً: مفهوم الفساد الاداري</a:t>
            </a:r>
            <a:endParaRPr lang="en-US" dirty="0"/>
          </a:p>
          <a:p>
            <a:r>
              <a:rPr lang="ar-IQ" dirty="0"/>
              <a:t>تعد ظاهرة الفساد الإداري كما يذهب المختصون في مجال السياسة والاجتماع والاقتصاد إلى أنها ظاهرة اجتماعية وسياسية ويكاد لا يخلو منها أي مجتمع سواء كان من الدول المتقدمة أو الدول النامية ولكن بدرجات متفاوتة ومستويات مختلفة ، كما </a:t>
            </a:r>
            <a:r>
              <a:rPr lang="ar-IQ" dirty="0" err="1"/>
              <a:t>يوصفه</a:t>
            </a:r>
            <a:r>
              <a:rPr lang="ar-IQ" dirty="0"/>
              <a:t> البعض انه ذو مفهوم واسع ومطاطي في الوقت نفسه فقد يكون ذلك من خلال انتشار الرشوة أو المحسوبية أو التزوير أو تعيين الأقارب والأصدقاء في مناصب إدارية لا تتناسب مع مؤهلاتهم العلمية، أو يكون ذلك بعدم مواكبة التطور وتحجيم إدارات بحجة التوفير، مما يعني ثقل كاهل الموظفين في الإدارات الأخرى واستغلال ذلك في الرشوة . وتتجلى ظاهرة الفساد بمجموعة من السلوكيات التي يقوم بها بعض من يتولون المناصب العامة، </a:t>
            </a:r>
            <a:r>
              <a:rPr lang="ar-IQ" dirty="0" err="1"/>
              <a:t>وباالرغم</a:t>
            </a:r>
            <a:r>
              <a:rPr lang="ar-IQ" dirty="0"/>
              <a:t> من التشابه أحيانا والتداخل فيما بينها إلا أنه يمكن إجمالها </a:t>
            </a:r>
            <a:r>
              <a:rPr lang="ar-IQ" dirty="0" err="1"/>
              <a:t>باالرشوة</a:t>
            </a:r>
            <a:r>
              <a:rPr lang="ar-IQ" dirty="0"/>
              <a:t> والمحسوبية والمحاباة ونهب المال العام </a:t>
            </a:r>
            <a:r>
              <a:rPr lang="ar-IQ" dirty="0" err="1"/>
              <a:t>والإبتزاز</a:t>
            </a:r>
            <a:r>
              <a:rPr lang="ar-IQ" dirty="0" smtClean="0"/>
              <a:t>.</a:t>
            </a:r>
            <a:endParaRPr lang="en-US" dirty="0"/>
          </a:p>
        </p:txBody>
      </p:sp>
    </p:spTree>
    <p:extLst>
      <p:ext uri="{BB962C8B-B14F-4D97-AF65-F5344CB8AC3E}">
        <p14:creationId xmlns:p14="http://schemas.microsoft.com/office/powerpoint/2010/main" val="16670893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7500" lnSpcReduction="20000"/>
          </a:bodyPr>
          <a:lstStyle/>
          <a:p>
            <a:r>
              <a:rPr lang="ar-IQ" b="1" u="sng" dirty="0"/>
              <a:t>خامساً: انعكاسات ظاهرة الفساد الإداري على حقوق الإنسان</a:t>
            </a:r>
            <a:endParaRPr lang="en-US" dirty="0"/>
          </a:p>
          <a:p>
            <a:r>
              <a:rPr lang="ar-IQ" dirty="0"/>
              <a:t>       إذ لا تخلو ظاهرة الفساد الإداري من أضراراً جمة تحيق بالإنسان وحقوقه ومنها : </a:t>
            </a:r>
            <a:endParaRPr lang="en-US" dirty="0"/>
          </a:p>
          <a:p>
            <a:pPr lvl="0"/>
            <a:r>
              <a:rPr lang="ar-IQ" dirty="0"/>
              <a:t>انه يساهم في تدني كفاءة الاستثمار العام وإضعاف مستوى الجودة في البنية التحتية العامة للبلد .</a:t>
            </a:r>
            <a:endParaRPr lang="en-US" dirty="0"/>
          </a:p>
          <a:p>
            <a:pPr lvl="0"/>
            <a:r>
              <a:rPr lang="ar-IQ" dirty="0"/>
              <a:t>يرتبط الفساد الإداري بتردي حالة توزيع الدخل والثروة ، ومن ثم يؤدي إلى تراجع مستويات المعيشة والى تراجع مستويات ومعدلات النمو الاقتصادي .</a:t>
            </a:r>
            <a:endParaRPr lang="en-US" dirty="0"/>
          </a:p>
          <a:p>
            <a:pPr lvl="0"/>
            <a:r>
              <a:rPr lang="ar-IQ" dirty="0"/>
              <a:t>يؤدي الفساد الإداري إلى زيادة كلفة الخدمات الحكومية بسبب الرشا والمحسوبية وغيرها .</a:t>
            </a:r>
            <a:endParaRPr lang="en-US" dirty="0"/>
          </a:p>
          <a:p>
            <a:pPr lvl="0"/>
            <a:r>
              <a:rPr lang="ar-IQ" dirty="0"/>
              <a:t>الفساد الإداري يؤدي إلى الإخلال بالتركيبة الاجتماعية ويزيد من الاضطرابات وحالة عدم الاستقرار السياسي فضلاً عن تعرض الشرعية للنظام الديمقراطي والسياسي إلى التآكل والاضمحلال .</a:t>
            </a:r>
            <a:endParaRPr lang="en-US" dirty="0"/>
          </a:p>
          <a:p>
            <a:pPr lvl="0"/>
            <a:r>
              <a:rPr lang="ar-IQ" dirty="0"/>
              <a:t>يؤدي الفساد الإداري إلى تركز الثروة بأيادي قليلة تستغلها في غير المصلحة العامة .</a:t>
            </a:r>
            <a:endParaRPr lang="en-US" dirty="0"/>
          </a:p>
          <a:p>
            <a:pPr lvl="0"/>
            <a:r>
              <a:rPr lang="ar-IQ" dirty="0"/>
              <a:t>يعمل على تردي وتراجع المؤشرات التنموية البشرية وفي عدة مجالات كالصحة والتعليم ومن ثم هجرة الكفاءات العلمية .</a:t>
            </a:r>
            <a:endParaRPr lang="en-US" dirty="0"/>
          </a:p>
          <a:p>
            <a:pPr lvl="0"/>
            <a:r>
              <a:rPr lang="ar-IQ" dirty="0"/>
              <a:t>إن الفساد الإداري ينتهك حقوق الإنسان ، إذ عند انتشاره تصبح حقوق الإنسان وحرياته مهددة ، وكما تضعف بناءً على ذلك الاستقرار السياسي وإضعاف شرعية نظام الحكم .</a:t>
            </a:r>
            <a:endParaRPr lang="en-US" dirty="0"/>
          </a:p>
          <a:p>
            <a:r>
              <a:rPr lang="ar-IQ" dirty="0"/>
              <a:t> </a:t>
            </a:r>
            <a:endParaRPr lang="en-US" dirty="0"/>
          </a:p>
        </p:txBody>
      </p:sp>
    </p:spTree>
    <p:extLst>
      <p:ext uri="{BB962C8B-B14F-4D97-AF65-F5344CB8AC3E}">
        <p14:creationId xmlns:p14="http://schemas.microsoft.com/office/powerpoint/2010/main" val="3552121463"/>
      </p:ext>
    </p:extLst>
  </p:cSld>
  <p:clrMapOvr>
    <a:masterClrMapping/>
  </p:clrMapOvr>
  <p:transition spd="slow">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92500" lnSpcReduction="20000"/>
          </a:bodyPr>
          <a:lstStyle/>
          <a:p>
            <a:pPr marL="0" indent="0">
              <a:buNone/>
            </a:pPr>
            <a:r>
              <a:rPr lang="ar-IQ" dirty="0"/>
              <a:t> </a:t>
            </a:r>
            <a:r>
              <a:rPr lang="ar-IQ" b="1" u="sng" dirty="0"/>
              <a:t>سادساً:  آليات مكافحة الفساد الإداري</a:t>
            </a:r>
            <a:endParaRPr lang="en-US" dirty="0"/>
          </a:p>
          <a:p>
            <a:pPr marL="0" indent="0">
              <a:buNone/>
            </a:pPr>
            <a:r>
              <a:rPr lang="ar-IQ" dirty="0"/>
              <a:t>إن تعقد ظاهرة الفساد الإداري وإمكانية تغلغلها في كافة جوانب الحياة ونتيجة لآثارها السلبية على كافة مفاصل الحياة، فقد وضعت عدة آليات لمكافحة هذه الظاهرة ولعل من أهمها الآتي :</a:t>
            </a:r>
            <a:endParaRPr lang="en-US" dirty="0"/>
          </a:p>
          <a:p>
            <a:pPr marL="0" indent="0">
              <a:buNone/>
            </a:pPr>
            <a:r>
              <a:rPr lang="ar-IQ" dirty="0"/>
              <a:t>	</a:t>
            </a:r>
            <a:endParaRPr lang="en-US" dirty="0"/>
          </a:p>
          <a:p>
            <a:pPr lvl="0"/>
            <a:r>
              <a:rPr lang="ar-IQ" dirty="0"/>
              <a:t> </a:t>
            </a:r>
            <a:r>
              <a:rPr lang="ar-IQ" dirty="0" smtClean="0"/>
              <a:t>1- المحاسبة</a:t>
            </a:r>
            <a:r>
              <a:rPr lang="ar-IQ" dirty="0"/>
              <a:t>: هي خضوع </a:t>
            </a:r>
            <a:r>
              <a:rPr lang="ar-IQ" dirty="0" err="1"/>
              <a:t>الأشخاصلة</a:t>
            </a:r>
            <a:r>
              <a:rPr lang="ar-IQ" dirty="0"/>
              <a:t> الذين يتولون المناصب العامة للمساءلة القانونية والإدارية والأخلاقية عن نتائج أعمالهم، أي يكون الموظفين الحكوميين </a:t>
            </a:r>
            <a:r>
              <a:rPr lang="ar-IQ" dirty="0" err="1"/>
              <a:t>مسؤلين</a:t>
            </a:r>
            <a:r>
              <a:rPr lang="ar-IQ" dirty="0"/>
              <a:t> أمام رؤسائهم ( الذين هم في الغالب يشغلون قمة الهرم في المؤسسة أي الوزراء ومن هم في مراتبهم ) الذين يكونون مسؤولين بدورهم أمام السلطة التشريعية التي تتولى الرقابة على أعمال السلطة التنفيذية.   </a:t>
            </a:r>
            <a:endParaRPr lang="en-US" dirty="0"/>
          </a:p>
          <a:p>
            <a:pPr lvl="0"/>
            <a:r>
              <a:rPr lang="en-US" dirty="0" smtClean="0"/>
              <a:t>-2 </a:t>
            </a:r>
            <a:r>
              <a:rPr lang="ar-IQ" dirty="0"/>
              <a:t>المساءلة: هي واجب المسؤولين عن الوظائف العامة، سواء كانوا منتخبين أو معينين، تقديم تقارير دورية عن نتائج أعمالهم ومدى نجاحهم في تنفيذها، وحق المواطنين في الحصول على المعلومات اللازمة عن أعمال الإدارات العامة ( أعمال النواب والوزراء والموظفين العموميين) حتى يتم التأكد من أن عمل </a:t>
            </a:r>
            <a:r>
              <a:rPr lang="ar-IQ" dirty="0" err="1"/>
              <a:t>هولاء</a:t>
            </a:r>
            <a:r>
              <a:rPr lang="ar-IQ" dirty="0"/>
              <a:t> يتفق مع القيم الديمقراطية ومع تعريف القانون لوظائفهم ومهامهم، وهو ما يشكل أساساً لاستمرار اكتسابهم للشرعية والدعم من الشعب.</a:t>
            </a:r>
            <a:endParaRPr lang="en-US" dirty="0"/>
          </a:p>
          <a:p>
            <a:endParaRPr lang="en-US" dirty="0"/>
          </a:p>
        </p:txBody>
      </p:sp>
    </p:spTree>
    <p:extLst>
      <p:ext uri="{BB962C8B-B14F-4D97-AF65-F5344CB8AC3E}">
        <p14:creationId xmlns:p14="http://schemas.microsoft.com/office/powerpoint/2010/main" val="1535800149"/>
      </p:ext>
    </p:extLst>
  </p:cSld>
  <p:clrMapOvr>
    <a:masterClrMapping/>
  </p:clrMapOvr>
  <p:transition spd="slow">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a:xfrm>
            <a:off x="920824" y="1340768"/>
            <a:ext cx="7467600" cy="4873752"/>
          </a:xfrm>
        </p:spPr>
        <p:txBody>
          <a:bodyPr>
            <a:normAutofit fontScale="92500" lnSpcReduction="10000"/>
          </a:bodyPr>
          <a:lstStyle/>
          <a:p>
            <a:pPr marL="0" indent="0">
              <a:buNone/>
            </a:pPr>
            <a:endParaRPr lang="en-US" dirty="0"/>
          </a:p>
          <a:p>
            <a:pPr marL="0" lvl="0" indent="0">
              <a:buNone/>
            </a:pPr>
            <a:r>
              <a:rPr lang="en-US" dirty="0" smtClean="0"/>
              <a:t>- 3 </a:t>
            </a:r>
            <a:r>
              <a:rPr lang="ar-IQ" dirty="0" smtClean="0"/>
              <a:t>الشفافية</a:t>
            </a:r>
            <a:r>
              <a:rPr lang="ar-IQ" dirty="0"/>
              <a:t>: هي وضوح ما تقوم به المؤسسة ووضوح علاقتها مع الموظفين (المنتفعين من الخدمة أو مموليها ) وعلنية الإجراءات والغايات والأهداف، وهو ما ينطبق على أعمال الحكومة كما ينطبق على أعمال المؤسسات الأخرى غير الحكومة.</a:t>
            </a:r>
            <a:endParaRPr lang="en-US" dirty="0"/>
          </a:p>
          <a:p>
            <a:pPr marL="0" lvl="0" indent="0">
              <a:buNone/>
            </a:pPr>
            <a:r>
              <a:rPr lang="ar-IQ" dirty="0" smtClean="0"/>
              <a:t>4- النزاهة</a:t>
            </a:r>
            <a:r>
              <a:rPr lang="ar-IQ" dirty="0"/>
              <a:t>: هي منظومة القيم المتعلقة بالصدق والأمانة والإخلاص والمهنية في العمل، </a:t>
            </a:r>
            <a:r>
              <a:rPr lang="ar-IQ" dirty="0" err="1"/>
              <a:t>وباالرغم</a:t>
            </a:r>
            <a:r>
              <a:rPr lang="ar-IQ" dirty="0"/>
              <a:t> من التقارب بين مفهومي الشفافية والنزاهة إلا أن الثاني يتصل بقيم أخلاقية معنوية بينما يتصل الأول بنظم وإجراءات عملية.</a:t>
            </a:r>
            <a:endParaRPr lang="en-US" dirty="0"/>
          </a:p>
          <a:p>
            <a:pPr marL="0" indent="0">
              <a:buNone/>
            </a:pPr>
            <a:r>
              <a:rPr lang="ar-IQ" dirty="0" smtClean="0"/>
              <a:t>ان </a:t>
            </a:r>
            <a:r>
              <a:rPr lang="ar-IQ" dirty="0"/>
              <a:t>القضاء على الفساد الإداري يتطلب صحوة ثقافية تبين </a:t>
            </a:r>
            <a:r>
              <a:rPr lang="ar-IQ" dirty="0" err="1"/>
              <a:t>مخاطره</a:t>
            </a:r>
            <a:r>
              <a:rPr lang="ar-IQ" dirty="0"/>
              <a:t> السياسية والاقتصادية والاجتماعية، كما ينبغي توفر الإرادة الجادة والحقيقية من قبل القيادة السياسية لمحاربة الفساد الإداري حتى يكون ذلك على مستوى الدولة والمجتمع أو على الأقل بأن لا </a:t>
            </a:r>
            <a:r>
              <a:rPr lang="ar-IQ" dirty="0" err="1"/>
              <a:t>تصطدام</a:t>
            </a:r>
            <a:r>
              <a:rPr lang="ar-IQ" dirty="0"/>
              <a:t> توجهات مكافحة الفساد الإداري مع السلطة السياسية وان أي </a:t>
            </a:r>
            <a:r>
              <a:rPr lang="ar-IQ" dirty="0" err="1"/>
              <a:t>إستراتيجية</a:t>
            </a:r>
            <a:r>
              <a:rPr lang="ar-IQ" dirty="0"/>
              <a:t> لمحاربة الفساد تتطلب استخدام وسائل شاملة .وينبغي الإشارة الى تعدد وتنوع الإدارات الحديثة التي انتقلت إلينا عبر العولمة وعصر </a:t>
            </a:r>
          </a:p>
        </p:txBody>
      </p:sp>
    </p:spTree>
    <p:extLst>
      <p:ext uri="{BB962C8B-B14F-4D97-AF65-F5344CB8AC3E}">
        <p14:creationId xmlns:p14="http://schemas.microsoft.com/office/powerpoint/2010/main" val="2396385039"/>
      </p:ext>
    </p:extLst>
  </p:cSld>
  <p:clrMapOvr>
    <a:masterClrMapping/>
  </p:clrMapOvr>
  <p:transition spd="slow">
    <p:cover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 </a:t>
            </a:r>
            <a:r>
              <a:rPr lang="ar-IQ" b="1" dirty="0"/>
              <a:t>	</a:t>
            </a: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dirty="0"/>
              <a:t>الانفتاح التكنولوجي المتسارع الذي نعيشه، ومن هذه الإدارات التي يمكن استخدامها كمدخل لعلاج ظاهرة الفساد الإداري </a:t>
            </a:r>
            <a:r>
              <a:rPr lang="ar-IQ" dirty="0" err="1"/>
              <a:t>مايلي</a:t>
            </a:r>
            <a:r>
              <a:rPr lang="ar-IQ" dirty="0"/>
              <a:t>:</a:t>
            </a:r>
            <a:endParaRPr lang="en-US" dirty="0"/>
          </a:p>
          <a:p>
            <a:pPr lvl="0"/>
            <a:r>
              <a:rPr lang="ar-IQ" dirty="0" smtClean="0"/>
              <a:t>1- إدارة </a:t>
            </a:r>
            <a:r>
              <a:rPr lang="ar-IQ" dirty="0"/>
              <a:t>الصراع: أن نفس الإنسان تختلج فيها جوانب الخير والشر، وأن النفس أمارة بالسوء ولذلك نجد الإنسان في صراع دائم مع النفس، ولقد جاء وصفه في القرآن الكريم قال تعالى ( إذا مسه الشر جزوعا* وإذا مسه الخير منوعا ) ( سورة </a:t>
            </a:r>
            <a:r>
              <a:rPr lang="ar-IQ" dirty="0" err="1"/>
              <a:t>المعارج،آية</a:t>
            </a:r>
            <a:r>
              <a:rPr lang="ar-IQ" dirty="0"/>
              <a:t> 20-21 ) . فلابد لنا من إدارة الصراع الداخلي الذي يشعر به الفرد عن طريق، تزويد الفرد بالقيم والاهتمام </a:t>
            </a:r>
            <a:r>
              <a:rPr lang="ar-IQ" dirty="0" err="1"/>
              <a:t>باالتنشئة</a:t>
            </a:r>
            <a:r>
              <a:rPr lang="ar-IQ" dirty="0"/>
              <a:t> الاجتماعية السلمية المدعمة </a:t>
            </a:r>
            <a:r>
              <a:rPr lang="ar-IQ" dirty="0" err="1"/>
              <a:t>باالقيم</a:t>
            </a:r>
            <a:r>
              <a:rPr lang="ar-IQ" dirty="0"/>
              <a:t> والمفاهيم الإسلامية في مجال العمل، العمل على تحديد معيار للرواتب يوافق مستوى المعيشة السائد في المجتمع وظروف الغلاء حتى يشعر الفرد بالرضا </a:t>
            </a:r>
            <a:r>
              <a:rPr lang="ar-IQ" dirty="0" err="1"/>
              <a:t>عمايتقاضاه</a:t>
            </a:r>
            <a:r>
              <a:rPr lang="ar-IQ" dirty="0"/>
              <a:t> ولا يشعر بالصراع بين قوى الشر المتمثلة في الرشاوي والتزوير وغيرها وبين قوى الخير النابعة من فطرته القومية التي فطر الله الناس عليها .</a:t>
            </a:r>
            <a:endParaRPr lang="en-US" dirty="0"/>
          </a:p>
          <a:p>
            <a:pPr lvl="0"/>
            <a:r>
              <a:rPr lang="ar-IQ" dirty="0" smtClean="0"/>
              <a:t>2-  إدارة </a:t>
            </a:r>
            <a:r>
              <a:rPr lang="ar-IQ" dirty="0"/>
              <a:t>الذات: إدارة الذات أمر مهم جداً، ويقصد بها " الطرق والوسائل التي تعين المرء على الاستفادة القصوى من وقته في تحقيق أهدافه وتكوين التوازن في حياته </a:t>
            </a:r>
            <a:r>
              <a:rPr lang="ar-IQ" dirty="0" err="1"/>
              <a:t>مابين</a:t>
            </a:r>
            <a:r>
              <a:rPr lang="ar-IQ" dirty="0"/>
              <a:t> الواجبات والرغبات والأهداف " فيجب على الفرد أن يعمل جاهداً في إدارة ذاته ليبعدها عن الشبهات وطريق الحرام محققاً بذلك أهدافه بالحلال ومبتعداً عن طرق الحرام .</a:t>
            </a:r>
            <a:endParaRPr lang="en-US" dirty="0"/>
          </a:p>
          <a:p>
            <a:pPr lvl="0"/>
            <a:r>
              <a:rPr lang="ar-IQ" dirty="0" smtClean="0"/>
              <a:t>3- إدارة </a:t>
            </a:r>
            <a:r>
              <a:rPr lang="ar-IQ" dirty="0"/>
              <a:t>التغيير: يقصد بإدارة التغيير: " سلسلة من المراحل التي من خلالها يتم الانتقال من الوضع الحالي إلى الوضع الجديد، أي أن التغيير هو تحول من نقطة التوازن الحالية إلى نقطة التوازن المستهدفة " ، ومن ضمن المتغيرات التي تفرض على المجتمع التغيير : ( درجة المعاناة من قسوة الوضع الحالي -  مدى وضوح الفوائد والمزايا التي سيحققها التغيير ) . وبالنسبة لموضوع ( الفساد الإداري ) نجد أن درجة المعاناة من قسوة الوضع المعايش بسبب الفساد الإداري يتوجب علينا الاستفادة من إدارة التغيير للانتقال بالوضع إلى نقطة توازن أفضل.</a:t>
            </a:r>
            <a:endParaRPr lang="en-US" dirty="0"/>
          </a:p>
          <a:p>
            <a:pPr marL="0" indent="0">
              <a:buNone/>
            </a:pPr>
            <a:endParaRPr lang="en-US" dirty="0"/>
          </a:p>
        </p:txBody>
      </p:sp>
    </p:spTree>
    <p:extLst>
      <p:ext uri="{BB962C8B-B14F-4D97-AF65-F5344CB8AC3E}">
        <p14:creationId xmlns:p14="http://schemas.microsoft.com/office/powerpoint/2010/main" val="716198917"/>
      </p:ext>
    </p:extLst>
  </p:cSld>
  <p:clrMapOvr>
    <a:masterClrMapping/>
  </p:clrMapOvr>
  <p:transition spd="slow">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sz="quarter" idx="1"/>
          </p:nvPr>
        </p:nvSpPr>
        <p:spPr/>
        <p:txBody>
          <a:bodyPr>
            <a:normAutofit fontScale="92500"/>
          </a:bodyPr>
          <a:lstStyle/>
          <a:p>
            <a:pPr marL="0" lvl="0" indent="0">
              <a:buNone/>
            </a:pPr>
            <a:r>
              <a:rPr lang="ar-IQ" dirty="0" smtClean="0"/>
              <a:t>4إدارة </a:t>
            </a:r>
            <a:r>
              <a:rPr lang="ar-IQ" dirty="0"/>
              <a:t>الأزمات: لا يعتبر الفساد الإداري أزمة بحد ذاته فقط بل هو مولد لأزمات متعددة داخل المنظمة، ولعلاج الفساد الإداري من منظور (إدارة الأزمات) يمكن إتباع الخطوات التالية: </a:t>
            </a:r>
            <a:endParaRPr lang="en-US" dirty="0"/>
          </a:p>
          <a:p>
            <a:pPr lvl="0"/>
            <a:r>
              <a:rPr lang="ar-IQ" dirty="0" smtClean="0"/>
              <a:t>1- تكوين </a:t>
            </a:r>
            <a:r>
              <a:rPr lang="ar-IQ" dirty="0"/>
              <a:t>فريق عمل متكامل يعمل بتعاون للقضاء على الفساد الإداري ومسبباته داخل المنظمة.</a:t>
            </a:r>
            <a:endParaRPr lang="en-US" dirty="0"/>
          </a:p>
          <a:p>
            <a:pPr lvl="0"/>
            <a:r>
              <a:rPr lang="ar-IQ" dirty="0" smtClean="0"/>
              <a:t>2- حل </a:t>
            </a:r>
            <a:r>
              <a:rPr lang="ar-IQ" dirty="0"/>
              <a:t>المشكلات المصاحبة للفساد الإداري بتحديد المشكلة وإجراء المشورة .</a:t>
            </a:r>
            <a:endParaRPr lang="en-US" dirty="0"/>
          </a:p>
          <a:p>
            <a:pPr lvl="0"/>
            <a:r>
              <a:rPr lang="ar-IQ" dirty="0" smtClean="0"/>
              <a:t>3- اختيار </a:t>
            </a:r>
            <a:r>
              <a:rPr lang="ar-IQ" dirty="0"/>
              <a:t>الحل الأنسب من الحلول المتاحة للخروج من الأزمة .</a:t>
            </a:r>
            <a:endParaRPr lang="en-US" dirty="0"/>
          </a:p>
          <a:p>
            <a:pPr lvl="0"/>
            <a:r>
              <a:rPr lang="ar-IQ" dirty="0" smtClean="0"/>
              <a:t>5- الإدارة </a:t>
            </a:r>
            <a:r>
              <a:rPr lang="ar-IQ" dirty="0"/>
              <a:t>بالأهداف: وهذا المدخل يؤكد على ضرورة العمل الجماعي بروح الفريق، والمشاركة الفعالة والإيجابية بين الرئيس والمرؤوس، ويحقق الرقابة الذاتية من أجل تحقيق الأهداف. وحيث أنه من أحد أسباب الفساد الإداري غموض الأهداف وعدم وضوحها، وجب على كل منظمة تسعى إلى علاج ظاهرة الفساد الإداري أن تمارس أسلوب الإدارة بالأهداف.</a:t>
            </a:r>
            <a:endParaRPr lang="en-US" dirty="0"/>
          </a:p>
          <a:p>
            <a:endParaRPr lang="ar-IQ" dirty="0"/>
          </a:p>
        </p:txBody>
      </p:sp>
    </p:spTree>
    <p:extLst>
      <p:ext uri="{BB962C8B-B14F-4D97-AF65-F5344CB8AC3E}">
        <p14:creationId xmlns:p14="http://schemas.microsoft.com/office/powerpoint/2010/main" val="2365185663"/>
      </p:ext>
    </p:extLst>
  </p:cSld>
  <p:clrMapOvr>
    <a:masterClrMapping/>
  </p:clrMapOvr>
  <p:transition spd="slow">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92500" lnSpcReduction="10000"/>
          </a:bodyPr>
          <a:lstStyle/>
          <a:p>
            <a:pPr lvl="0"/>
            <a:r>
              <a:rPr lang="ar-IQ" dirty="0" smtClean="0"/>
              <a:t>6- إدارة </a:t>
            </a:r>
            <a:r>
              <a:rPr lang="ar-IQ" dirty="0"/>
              <a:t>الاتصالات: ويعني الاتصال تبادل المعلومات ووجهات النظر والتعبير عن المشاعر والأحاسيس، وفي إدارة الاتصالات يجب تشجيع الأسئلة وتبادل الأفكار المطروحة بين الموظفين وتوجيه النقد للعمل </a:t>
            </a:r>
            <a:r>
              <a:rPr lang="ar-IQ" dirty="0" err="1"/>
              <a:t>الخاطىء</a:t>
            </a:r>
            <a:r>
              <a:rPr lang="ar-IQ" dirty="0"/>
              <a:t> في الوقت المناسب وإيجاد مناخ إيجابي للاتصال يسمح بتقبل أفكار الآخرين، وحيث أنه من أحد مسببات الفساد الإداري هو عدم كفاية الاتصالات بين الرئيس ومرؤوسيه، كان لابد الاهتمام بإدارة الاتصالات وممارستها بفعالية حتى يستطيع المدير أن يقوم الوضع </a:t>
            </a:r>
            <a:r>
              <a:rPr lang="ar-IQ" dirty="0" err="1"/>
              <a:t>الخاطىء</a:t>
            </a:r>
            <a:r>
              <a:rPr lang="ar-IQ" dirty="0"/>
              <a:t> داخل المنظمة في الوقت المناسب.</a:t>
            </a:r>
            <a:endParaRPr lang="en-US" dirty="0"/>
          </a:p>
          <a:p>
            <a:pPr lvl="0"/>
            <a:r>
              <a:rPr lang="ar-IQ" dirty="0" smtClean="0"/>
              <a:t>7- الإدارة </a:t>
            </a:r>
            <a:r>
              <a:rPr lang="ar-IQ" dirty="0"/>
              <a:t>بالمشاركة: ويقصد بالإدارة بالمشاركة " المشاركة في القدرات والأداء مع الجميع والاعتماد على الإجماع " ، فيجب على كل فرد في المنظمة أن يكون له رأي وصوت مسموع </a:t>
            </a:r>
            <a:r>
              <a:rPr lang="ar-IQ" dirty="0" err="1"/>
              <a:t>يحتى</a:t>
            </a:r>
            <a:r>
              <a:rPr lang="ar-IQ" dirty="0"/>
              <a:t> يعتبر نفسه جزء من المنظمة ويتولد في داخله الولاء لها.</a:t>
            </a:r>
            <a:endParaRPr lang="en-US" dirty="0"/>
          </a:p>
          <a:p>
            <a:pPr lvl="0"/>
            <a:r>
              <a:rPr lang="ar-IQ" dirty="0" smtClean="0"/>
              <a:t>8- إدارة </a:t>
            </a:r>
            <a:r>
              <a:rPr lang="ar-IQ" dirty="0"/>
              <a:t>الجودة: تسعى إدارة الجودة الى التحسين المستمر، والتحسين المستمر الذي تسعى إليه الجودة </a:t>
            </a:r>
            <a:r>
              <a:rPr lang="ar-IQ" dirty="0" err="1"/>
              <a:t>لايقتصر</a:t>
            </a:r>
            <a:r>
              <a:rPr lang="ar-IQ" dirty="0"/>
              <a:t> فقط على الخدمة أو السلعة، بل يتعداه ليشمل مستوى الكفاءة في الأداء الوظيفي وتنمية العلاقات المبنية على المصارحة والثقة بين العاملين في المنشأة</a:t>
            </a:r>
            <a:r>
              <a:rPr lang="ar-IQ" dirty="0" smtClean="0"/>
              <a:t>.</a:t>
            </a:r>
            <a:endParaRPr lang="en-US" dirty="0"/>
          </a:p>
        </p:txBody>
      </p:sp>
    </p:spTree>
    <p:extLst>
      <p:ext uri="{BB962C8B-B14F-4D97-AF65-F5344CB8AC3E}">
        <p14:creationId xmlns:p14="http://schemas.microsoft.com/office/powerpoint/2010/main" val="430799389"/>
      </p:ext>
    </p:extLst>
  </p:cSld>
  <p:clrMapOvr>
    <a:masterClrMapping/>
  </p:clrMapOvr>
  <p:transition spd="slow">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92500"/>
          </a:bodyPr>
          <a:lstStyle/>
          <a:p>
            <a:pPr lvl="0"/>
            <a:r>
              <a:rPr lang="ar-IQ" dirty="0"/>
              <a:t>9- إدارة الإبداع: حيث أن أحد مسببات الفساد الإداري هو قتل الرئيس للإبداع لدى المرؤوسين وخوفا على منصبه من الضياع، وللمدير الناجح أن  يستخدم أسلوب إدارة الإبداع وعدم كبت المواهب داخل الموظفين وإدارتها على الوجه الأكمل </a:t>
            </a:r>
            <a:r>
              <a:rPr lang="ar-IQ" dirty="0" err="1"/>
              <a:t>بمايخدم</a:t>
            </a:r>
            <a:r>
              <a:rPr lang="ar-IQ" dirty="0"/>
              <a:t> مصلحة العمل وليس كبتها لخدمة الذاتية.</a:t>
            </a:r>
            <a:endParaRPr lang="en-US" dirty="0"/>
          </a:p>
          <a:p>
            <a:pPr lvl="0"/>
            <a:r>
              <a:rPr lang="ar-IQ" dirty="0"/>
              <a:t>10- </a:t>
            </a:r>
            <a:r>
              <a:rPr lang="ar-IQ" dirty="0" err="1"/>
              <a:t>الهندرة</a:t>
            </a:r>
            <a:r>
              <a:rPr lang="ar-IQ" dirty="0"/>
              <a:t> ( إعادة هندسة العمليات الإدارية ): وتعرف على أنها: ( إعادة التفكير الأساسي وإعادة التصميم الجذري للعمليات الإدارية لتحقيق تحسينات جوهرية في معايير قياس الأداء الحاسمة مثل التكلفة والجودة والخدمة والسرعة، وهو منهج لتحقيق تطوير جذري في أداء الشركات في وقت قصير نسبياً ).</a:t>
            </a:r>
            <a:endParaRPr lang="en-US" dirty="0"/>
          </a:p>
          <a:p>
            <a:r>
              <a:rPr lang="ar-IQ" dirty="0"/>
              <a:t>11- الإدارة بالاتفاق: ويقصد بهذا الاتجاه " مجموعة من التوقعات المشتركة بين إدارة المنظمة والعاملين بها بحيث ينظر إليها بعد الاتفاق على أساس أنه عقد نفسي بينهما مع الالتزام به سلوكيا، بحيث يتولد عن هذا الاتفاق ثقة متبادلة بشرط أساسي وهو الإيمان المتبادل بالشخص وبقدراته وإمكاناته واستعداده. </a:t>
            </a:r>
          </a:p>
          <a:p>
            <a:endParaRPr lang="ar-IQ" dirty="0"/>
          </a:p>
        </p:txBody>
      </p:sp>
    </p:spTree>
    <p:extLst>
      <p:ext uri="{BB962C8B-B14F-4D97-AF65-F5344CB8AC3E}">
        <p14:creationId xmlns:p14="http://schemas.microsoft.com/office/powerpoint/2010/main" val="413193954"/>
      </p:ext>
    </p:extLst>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p>
        </p:txBody>
      </p:sp>
      <p:sp>
        <p:nvSpPr>
          <p:cNvPr id="3" name="عنصر نائب للمحتوى 2"/>
          <p:cNvSpPr>
            <a:spLocks noGrp="1"/>
          </p:cNvSpPr>
          <p:nvPr>
            <p:ph sz="quarter" idx="1"/>
          </p:nvPr>
        </p:nvSpPr>
        <p:spPr/>
        <p:txBody>
          <a:bodyPr>
            <a:normAutofit fontScale="85000" lnSpcReduction="10000"/>
          </a:bodyPr>
          <a:lstStyle/>
          <a:p>
            <a:r>
              <a:rPr lang="ar-IQ" dirty="0"/>
              <a:t> وبالرغم من أن الأسباب الرئيسية لظهور الفساد وانتشاره متشابهة في معظم المجتمعات إلا انه يمكن ملاحظة خصوصية في تفسير ظاهرة الفساد بين شعب وآخر تبعا </a:t>
            </a:r>
            <a:r>
              <a:rPr lang="ar-IQ" dirty="0" err="1"/>
              <a:t>لإختلاف</a:t>
            </a:r>
            <a:r>
              <a:rPr lang="ar-IQ" dirty="0"/>
              <a:t> الثقافات والقيم السائدة، كما تختلف النظرة إلى هذه الظاهرة </a:t>
            </a:r>
            <a:r>
              <a:rPr lang="ar-IQ" dirty="0" err="1"/>
              <a:t>بإختلاف</a:t>
            </a:r>
            <a:r>
              <a:rPr lang="ar-IQ" dirty="0"/>
              <a:t> الزاوية التي ينظر إليها من خلالها، وذلك </a:t>
            </a:r>
            <a:r>
              <a:rPr lang="ar-IQ" dirty="0" err="1"/>
              <a:t>مابين</a:t>
            </a:r>
            <a:r>
              <a:rPr lang="ar-IQ" dirty="0"/>
              <a:t> رؤية سياسية أو </a:t>
            </a:r>
            <a:r>
              <a:rPr lang="ar-IQ" dirty="0" err="1"/>
              <a:t>إقتصادية</a:t>
            </a:r>
            <a:r>
              <a:rPr lang="ar-IQ" dirty="0"/>
              <a:t> أو </a:t>
            </a:r>
            <a:r>
              <a:rPr lang="ar-IQ" dirty="0" err="1"/>
              <a:t>إجتماعية</a:t>
            </a:r>
            <a:r>
              <a:rPr lang="ar-IQ" dirty="0"/>
              <a:t>، وهو </a:t>
            </a:r>
            <a:r>
              <a:rPr lang="ar-IQ" dirty="0" err="1"/>
              <a:t>مايبرر</a:t>
            </a:r>
            <a:r>
              <a:rPr lang="ar-IQ" dirty="0"/>
              <a:t> </a:t>
            </a:r>
            <a:r>
              <a:rPr lang="ar-IQ" dirty="0" err="1"/>
              <a:t>الإختلاف</a:t>
            </a:r>
            <a:r>
              <a:rPr lang="ar-IQ" dirty="0"/>
              <a:t> في تحديد مفهوم الفساد. إن مكافحة الفساد تستدعي تحديدا لهذا المفهوم كما تستدعي بياناً لأسباب انتشاره في المجتمع، وتوضيح أبرز صوره وأشكاله، والآثار السياسية </a:t>
            </a:r>
            <a:r>
              <a:rPr lang="ar-IQ" dirty="0" err="1"/>
              <a:t>والإقتصادية</a:t>
            </a:r>
            <a:r>
              <a:rPr lang="ar-IQ" dirty="0"/>
              <a:t> المترتبة عليه، وسبل مكافحته، وبلورة رأي عام مضاد له وبناء إرادة سياسية لمواجهته، وتبني </a:t>
            </a:r>
            <a:r>
              <a:rPr lang="ar-IQ" dirty="0" err="1"/>
              <a:t>إستراتيجيات</a:t>
            </a:r>
            <a:r>
              <a:rPr lang="ar-IQ" dirty="0"/>
              <a:t> لذلك تتناسب مع طبيعة كل مجتمع. لذا وجب علينا تحديد مفهوم الفساد. ازدادت واتسعت ظاهرة الفساد الإداري والمالي في العصر الحديث خاصة في الدول النامية . وللفساد الإداري والمالي أثاراً مدمرة وكبيرة على المجتمع وحقوق الإنسان في مختلف النشاطات الاجتماعية والاقتصادية والسياسية وحتى الثقافية مما يستوجب أن نقف على مفاصل هذه الظاهرة ومسبباتها ومن ثم الوقوف على آثارها والمعالجات الموضوعية لهذه الظاهرة الخطيرة . </a:t>
            </a:r>
            <a:r>
              <a:rPr lang="ar-IQ" dirty="0" err="1"/>
              <a:t>فاالفساد</a:t>
            </a:r>
            <a:r>
              <a:rPr lang="ar-IQ" dirty="0"/>
              <a:t> الإداري مفهوم واسع لا يمكن أن </a:t>
            </a:r>
            <a:r>
              <a:rPr lang="ar-IQ" dirty="0" err="1"/>
              <a:t>يحويه</a:t>
            </a:r>
            <a:r>
              <a:rPr lang="ar-IQ" dirty="0"/>
              <a:t> تعريف واحد ولذلك ينظر إلى الفساد من المفهوم الواسع وهو الإخلال بشرف الوظيفة </a:t>
            </a:r>
            <a:r>
              <a:rPr lang="ar-IQ" dirty="0" err="1"/>
              <a:t>ومهنيتها</a:t>
            </a:r>
            <a:r>
              <a:rPr lang="ar-IQ" dirty="0"/>
              <a:t> وبالقيم والمعتقدات التي يؤمن بها الشخص.  ويمكن ان نورد أهم التعريفات التي </a:t>
            </a:r>
            <a:r>
              <a:rPr lang="ar-IQ" dirty="0" err="1"/>
              <a:t>تنأولت</a:t>
            </a:r>
            <a:r>
              <a:rPr lang="ar-IQ" dirty="0"/>
              <a:t> موضوع الفساد الإداري  وكما هو آتي :</a:t>
            </a:r>
            <a:endParaRPr lang="en-US" dirty="0"/>
          </a:p>
          <a:p>
            <a:endParaRPr lang="en-US" dirty="0"/>
          </a:p>
        </p:txBody>
      </p:sp>
    </p:spTree>
    <p:extLst>
      <p:ext uri="{BB962C8B-B14F-4D97-AF65-F5344CB8AC3E}">
        <p14:creationId xmlns:p14="http://schemas.microsoft.com/office/powerpoint/2010/main" val="3664024809"/>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t>تعريف الفساد الإداري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dirty="0"/>
              <a:t>تعد ظاهرة الفساد الإداري ظاهرة عالمية لها جذور عميقة وتختلف درجة شموليتها من مجتمع إلى آخر .</a:t>
            </a:r>
            <a:endParaRPr lang="en-US" dirty="0"/>
          </a:p>
          <a:p>
            <a:r>
              <a:rPr lang="ar-IQ" dirty="0"/>
              <a:t>ويعرف الفساد لغةً بأنه </a:t>
            </a:r>
            <a:r>
              <a:rPr lang="ar-IQ" b="1" dirty="0"/>
              <a:t>( فسد ) وهو ضد ( صلح ) والفساد لغةً البطلان ويقال فسد </a:t>
            </a:r>
            <a:r>
              <a:rPr lang="ar-IQ" b="1" dirty="0" err="1"/>
              <a:t>الشئ</a:t>
            </a:r>
            <a:r>
              <a:rPr lang="ar-IQ" b="1" dirty="0"/>
              <a:t> أي بطل .</a:t>
            </a:r>
            <a:endParaRPr lang="en-US" dirty="0"/>
          </a:p>
          <a:p>
            <a:r>
              <a:rPr lang="ar-IQ" dirty="0"/>
              <a:t>ويعرف " </a:t>
            </a:r>
            <a:r>
              <a:rPr lang="ar-IQ" b="1" dirty="0"/>
              <a:t>هو شكل من أشكال السلوك المنحرف البعيد عن الأخلاقيات والتقاليد والفضيلة .</a:t>
            </a:r>
            <a:r>
              <a:rPr lang="ar-IQ" dirty="0"/>
              <a:t> </a:t>
            </a:r>
            <a:endParaRPr lang="en-US" dirty="0"/>
          </a:p>
          <a:p>
            <a:r>
              <a:rPr lang="ar-IQ" dirty="0"/>
              <a:t>أما الورقة المرجعية لوزارة التنمية الإدارية، فقد عرفت الفساد بأنه " </a:t>
            </a:r>
            <a:r>
              <a:rPr lang="ar-IQ" b="1" dirty="0"/>
              <a:t>عمل يقوم به موظف عام، أو خاص، أو </a:t>
            </a:r>
            <a:r>
              <a:rPr lang="ar-IQ" b="1" dirty="0" err="1"/>
              <a:t>أو</a:t>
            </a:r>
            <a:r>
              <a:rPr lang="ar-IQ" b="1" dirty="0"/>
              <a:t> مواطن يتم من خلاله خرق القواعد، والأنظمة، والإجراءات </a:t>
            </a:r>
            <a:r>
              <a:rPr lang="ar-IQ" b="1" dirty="0" err="1"/>
              <a:t>والمبادىء</a:t>
            </a:r>
            <a:r>
              <a:rPr lang="ar-IQ" b="1" dirty="0"/>
              <a:t> المعمول بها، أو </a:t>
            </a:r>
            <a:r>
              <a:rPr lang="ar-IQ" b="1" dirty="0" err="1"/>
              <a:t>الإنحراف</a:t>
            </a:r>
            <a:r>
              <a:rPr lang="ar-IQ" b="1" dirty="0"/>
              <a:t> عنها والتي تحكم الإنجاز المقبول للواجبات الوظيفية بقصد الحصول، أو توقع الحصول على عائد، أو ربح شخصي .</a:t>
            </a:r>
            <a:endParaRPr lang="en-US" dirty="0"/>
          </a:p>
          <a:p>
            <a:r>
              <a:rPr lang="ar-IQ" dirty="0"/>
              <a:t>كما جاء في تعريف منظمة الشفافية الدولية للفساد الإداري بأنه</a:t>
            </a:r>
            <a:r>
              <a:rPr lang="ar-IQ" b="1" dirty="0"/>
              <a:t> " كل عمل يتضمن سوء استخدام المنصب العام لتحقيق مصلحة خاصة ذاتية لنفسه أو جماعته "</a:t>
            </a:r>
            <a:endParaRPr lang="en-US" dirty="0"/>
          </a:p>
          <a:p>
            <a:r>
              <a:rPr lang="ar-IQ" dirty="0"/>
              <a:t>أما البنك الدولي فقد عرف الفساد الإداري في تقريره الصادر عام 1996 بانه </a:t>
            </a:r>
            <a:r>
              <a:rPr lang="ar-IQ" b="1" dirty="0"/>
              <a:t>" سوء استخدام السلطة من أجل مكسب خاص، يتحقق حينما يتقبل موظف رسمي رشوة أو يطلبها ويستجديها أو يبتزها، وقد يكون ذلك مقترنا بسوء استخدام السلطة حينما يقدم المواطنين الرشاوي عن قصد التحايل على السياسات العامة والقوانين أو اللوائح للحصول على مغنم </a:t>
            </a:r>
            <a:r>
              <a:rPr lang="ar-IQ" b="1" dirty="0" err="1"/>
              <a:t>شخصى</a:t>
            </a:r>
            <a:r>
              <a:rPr lang="ar-IQ" b="1" dirty="0"/>
              <a:t> حتى لو لم يحدث تقديم رشوة وذلك عن طريق محاباة الأقارب أو التوصية بهم أو سرقة موارد وأملاك الدولة أو تبديدها".</a:t>
            </a:r>
            <a:r>
              <a:rPr lang="ar-IQ" dirty="0"/>
              <a:t> </a:t>
            </a:r>
            <a:endParaRPr lang="en-US" dirty="0"/>
          </a:p>
          <a:p>
            <a:r>
              <a:rPr lang="ar-IQ" dirty="0"/>
              <a:t>إلا أن التعريف الشامل والذي تم اعتماده من قبل كل المؤسسات والمنظمات التي تهتم بظاهرة الفساد الإداري هو </a:t>
            </a:r>
            <a:r>
              <a:rPr lang="ar-IQ" b="1" dirty="0"/>
              <a:t>" استخدام الوظيفة العامة لتحقيق منافع خاصة أي الاستغلال </a:t>
            </a:r>
            <a:r>
              <a:rPr lang="ar-IQ" b="1" dirty="0" err="1"/>
              <a:t>السئ</a:t>
            </a:r>
            <a:r>
              <a:rPr lang="ar-IQ" b="1" dirty="0"/>
              <a:t> للوظيفة العامة أي  ( الرسمية ) من اجل تحقيق المصلحة الخاصة ".</a:t>
            </a:r>
            <a:endParaRPr lang="en-US" dirty="0"/>
          </a:p>
          <a:p>
            <a:endParaRPr lang="ar-IQ" dirty="0"/>
          </a:p>
        </p:txBody>
      </p:sp>
    </p:spTree>
    <p:extLst>
      <p:ext uri="{BB962C8B-B14F-4D97-AF65-F5344CB8AC3E}">
        <p14:creationId xmlns:p14="http://schemas.microsoft.com/office/powerpoint/2010/main" val="3254491332"/>
      </p:ext>
    </p:extLst>
  </p:cSld>
  <p:clrMapOvr>
    <a:masterClrMapping/>
  </p:clrMapOvr>
  <p:transition spd="slow">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7500" lnSpcReduction="20000"/>
          </a:bodyPr>
          <a:lstStyle/>
          <a:p>
            <a:r>
              <a:rPr lang="ar-IQ" dirty="0"/>
              <a:t>وكما يعرف الفساد الإداري بأنه " </a:t>
            </a:r>
            <a:r>
              <a:rPr lang="ar-IQ" b="1" dirty="0"/>
              <a:t>كل ما يتعلق بمظاهر الفساد من الانحرافات الإدارية والوظيفية والمخالفات التي تصدر عن الموظف العام في أثناء تأديته مهامه الوظيفية في منظومة التشريعات والقوانين السائدة في البلد</a:t>
            </a:r>
            <a:r>
              <a:rPr lang="ar-IQ" dirty="0"/>
              <a:t> " .</a:t>
            </a:r>
            <a:endParaRPr lang="en-US" dirty="0"/>
          </a:p>
          <a:p>
            <a:pPr marL="0" indent="0">
              <a:buNone/>
            </a:pPr>
            <a:r>
              <a:rPr lang="ar-IQ" dirty="0"/>
              <a:t>  من المهم التفريق بين </a:t>
            </a:r>
            <a:r>
              <a:rPr lang="ar-IQ" b="1" dirty="0"/>
              <a:t>"الفساد" و"الإفساد" </a:t>
            </a:r>
            <a:r>
              <a:rPr lang="ar-IQ" dirty="0" err="1"/>
              <a:t>فألأول</a:t>
            </a:r>
            <a:r>
              <a:rPr lang="ar-IQ" dirty="0"/>
              <a:t> ظاهرة عادية طالما كانت في حدها الأدنى وشأنه شأن الجريمة التي </a:t>
            </a:r>
            <a:r>
              <a:rPr lang="ar-IQ" dirty="0" err="1"/>
              <a:t>لاتقض</a:t>
            </a:r>
            <a:r>
              <a:rPr lang="ar-IQ" dirty="0"/>
              <a:t> مضجع المجتمع انها كانت في مستويات متدنية، بينما </a:t>
            </a:r>
            <a:r>
              <a:rPr lang="ar-IQ" b="1" dirty="0"/>
              <a:t>الإفساد </a:t>
            </a:r>
            <a:r>
              <a:rPr lang="ar-IQ" dirty="0"/>
              <a:t>هو سياسة تهدف الى نشر الفساد بين غير الملوثين به وذلك لغرض تشويه المجتمع فيصبح الفاسد فرداً من أبناء الشعب لأن كل واحد من المجتمع إما أن يرتشي مثلاً أو يقدم الرشوة أو يكون راشياً(وسيطاً) ويصبح الفساد ظاهرة عامة لا يمكن مقاومتها. فالإفساد هو محاولة من دهاقنة الفساد إلى توحيد السلطة أو الإدارة مع المجتمع، فيصبح الفساد ظاهرة مقبولة اجتماعياً وسياسياً وإدارياً كما هو حال الرذيلة التي تحاول أن تعم على الجميع فلا يبقى للفضيلة من دور يذكر .</a:t>
            </a:r>
            <a:endParaRPr lang="en-US" dirty="0"/>
          </a:p>
          <a:p>
            <a:pPr marL="0" indent="0">
              <a:buNone/>
            </a:pPr>
            <a:r>
              <a:rPr lang="ar-IQ" dirty="0"/>
              <a:t>   إن الآثار المدمرة والنتائج السلبية لتفشي ظاهرة الفساد الإداري تطال كل المقومات في الحياة العامة ولعموم الشعب . فهي تهدر الأموال وتبدد الثروات والوقت والطاقات وتعرقل أداء المسؤوليات وتوقف انجاز الوظائف والخدمات ومن ثم تشكل منظومة تخريب وإفساد يسبب المزيد من التأخير في عملية البناء والتقدم ليس على المستوى المالي والاقتصادي بل على الجانب السياسي والاجتماعي وكذلك الثقافي ، فضلاً عن مؤسسات ودوائر الخدمات العامة المباشرة واليومية مع حياة الناس. </a:t>
            </a:r>
            <a:endParaRPr lang="en-US" dirty="0"/>
          </a:p>
          <a:p>
            <a:pPr marL="0" indent="0">
              <a:buNone/>
            </a:pPr>
            <a:r>
              <a:rPr lang="ar-IQ" dirty="0"/>
              <a:t> وتتمثل مظاهر الفساد الإداري بعدم احترام أوقات ومواعيد العمل في الحضور والانصراف أو تمضية الوقت وإهداره في قراءة الصحف واستقبال الزائرين والامتناع عن أداء العمل أو التراخي والتكاسل في العمل وعدم تحمل المسؤولية .</a:t>
            </a:r>
            <a:endParaRPr lang="en-US" dirty="0"/>
          </a:p>
        </p:txBody>
      </p:sp>
    </p:spTree>
    <p:extLst>
      <p:ext uri="{BB962C8B-B14F-4D97-AF65-F5344CB8AC3E}">
        <p14:creationId xmlns:p14="http://schemas.microsoft.com/office/powerpoint/2010/main" val="4127469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dirty="0"/>
              <a:t/>
            </a:r>
            <a:br>
              <a:rPr lang="en-US" dirty="0"/>
            </a:br>
            <a:r>
              <a:rPr lang="ar-IQ" b="1" u="sng" dirty="0"/>
              <a:t>ثانياً: اسباب الفساد الإداري</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62500" lnSpcReduction="20000"/>
          </a:bodyPr>
          <a:lstStyle/>
          <a:p>
            <a:pPr marL="0" indent="0">
              <a:buNone/>
            </a:pPr>
            <a:r>
              <a:rPr lang="ar-IQ" b="1" dirty="0"/>
              <a:t> </a:t>
            </a:r>
            <a:r>
              <a:rPr lang="en-US" dirty="0" smtClean="0"/>
              <a:t> </a:t>
            </a:r>
            <a:r>
              <a:rPr lang="ar-IQ" dirty="0"/>
              <a:t>ويمكن إجمال مجموعة من الأسباب العامة لهذه الظاهرة وهي :</a:t>
            </a:r>
            <a:endParaRPr lang="en-US" dirty="0"/>
          </a:p>
          <a:p>
            <a:r>
              <a:rPr lang="ar-IQ" dirty="0"/>
              <a:t>1. انتشار الفقر والجهل ونقص المعرفة الفردية، وسيادة القيم </a:t>
            </a:r>
            <a:r>
              <a:rPr lang="ar-IQ" dirty="0" err="1"/>
              <a:t>التقلدية</a:t>
            </a:r>
            <a:r>
              <a:rPr lang="ar-IQ" dirty="0"/>
              <a:t> والروابط القائمة على النسب والقرابة.</a:t>
            </a:r>
            <a:endParaRPr lang="en-US" dirty="0"/>
          </a:p>
          <a:p>
            <a:r>
              <a:rPr lang="ar-IQ" dirty="0"/>
              <a:t>2. عدم الالتزام بمبدأ الفصل المتوازن بين السلطات الثلاث التنفيذية والتشريعية و القضائية في النظام السياسي .</a:t>
            </a:r>
            <a:endParaRPr lang="en-US" dirty="0"/>
          </a:p>
          <a:p>
            <a:r>
              <a:rPr lang="ar-IQ" dirty="0"/>
              <a:t>3. ضعف أجهزة الرقابة في الدولة وعدم استقلاليتها.</a:t>
            </a:r>
            <a:endParaRPr lang="en-US" dirty="0"/>
          </a:p>
          <a:p>
            <a:r>
              <a:rPr lang="ar-IQ" dirty="0"/>
              <a:t>4. تزداد الفرص لممارسة الفساد في المراحل الانتقالية والفترات التي تشهد تحولات سياسية واقتصادية واجتماعية ويساعد على ذلك حداثة أو عدم اكتمال البناء المؤسسي والإطار القانوني التي توفر بيئة مناسبة للفاسدين مستغلين ضعف الجهاز الرقابي على الوظائف العامة في هذه المراحل .</a:t>
            </a:r>
            <a:endParaRPr lang="en-US" dirty="0"/>
          </a:p>
          <a:p>
            <a:r>
              <a:rPr lang="ar-IQ" dirty="0"/>
              <a:t>5. ضعف وانحسار المرافق والخدمات والمؤسسات العامة التي تخدم المواطنين .</a:t>
            </a:r>
            <a:endParaRPr lang="en-US" dirty="0"/>
          </a:p>
          <a:p>
            <a:r>
              <a:rPr lang="ar-IQ" dirty="0"/>
              <a:t>6. غياب قواعد العمل وال غياب قواعد العمل والإجراءات المكتوبة ومدونات السلوك للموظفين في قطاعات العمل العام والخاص.</a:t>
            </a:r>
            <a:endParaRPr lang="en-US" dirty="0"/>
          </a:p>
          <a:p>
            <a:r>
              <a:rPr lang="ar-IQ" dirty="0"/>
              <a:t>7. غياب حرية الإعلام وعدم السماح لها أو للمواطنين بالوصول إلى المعلومات والسجلات العامة، مما يحول دون ممارستهم لدورهم الرقابي على أعمال الوزارات والمؤسسات العامة.</a:t>
            </a:r>
            <a:endParaRPr lang="en-US" dirty="0"/>
          </a:p>
          <a:p>
            <a:r>
              <a:rPr lang="ar-IQ" dirty="0"/>
              <a:t>8. ضعف دور مؤسسات المجتمع المدني والمؤسسات الخاصة في الرقابة على الأداء الحكومي أو عدم تمتعها بالحيادية في عملها.</a:t>
            </a:r>
            <a:endParaRPr lang="en-US" dirty="0"/>
          </a:p>
          <a:p>
            <a:r>
              <a:rPr lang="ar-IQ" dirty="0"/>
              <a:t>9. الأسباب الخارجية للفساد، وهي تنتج عن وجود مصالح وعلاقات تجارية مع شركاء خارجيين أو منتجين من دول أخرى، واستخدام وسائل غير قانونية من قبل شركات خارجية للحصول على امتيازات واحتكارات داخل الدولة. </a:t>
            </a:r>
            <a:endParaRPr lang="en-US" dirty="0"/>
          </a:p>
          <a:p>
            <a:pPr marL="0" indent="0">
              <a:buNone/>
            </a:pPr>
            <a:r>
              <a:rPr lang="ar-IQ" dirty="0"/>
              <a:t> </a:t>
            </a:r>
          </a:p>
        </p:txBody>
      </p:sp>
    </p:spTree>
    <p:extLst>
      <p:ext uri="{BB962C8B-B14F-4D97-AF65-F5344CB8AC3E}">
        <p14:creationId xmlns:p14="http://schemas.microsoft.com/office/powerpoint/2010/main" val="1657605583"/>
      </p:ext>
    </p:extLst>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dirty="0"/>
              <a:t/>
            </a:r>
            <a:br>
              <a:rPr lang="en-US" dirty="0"/>
            </a:br>
            <a:r>
              <a:rPr lang="ar-IQ" b="1" u="sng" dirty="0"/>
              <a:t>ثالثاً: أنواع الفساد الإداري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85000" lnSpcReduction="20000"/>
          </a:bodyPr>
          <a:lstStyle/>
          <a:p>
            <a:r>
              <a:rPr lang="ar-IQ" dirty="0"/>
              <a:t>يقسم الفساد الإداري الى أربع مجموعات:</a:t>
            </a:r>
            <a:endParaRPr lang="en-US" dirty="0"/>
          </a:p>
          <a:p>
            <a:r>
              <a:rPr lang="ar-IQ" b="1" dirty="0"/>
              <a:t>أولاً :- الانحرافات التنظيمية :</a:t>
            </a:r>
            <a:endParaRPr lang="en-US" dirty="0"/>
          </a:p>
          <a:p>
            <a:r>
              <a:rPr lang="ar-IQ" dirty="0"/>
              <a:t>ويقصد بها تلك المخالفات التي تصدر عن الموظف في أثناء تأديته لمهمات وظيفية والتي تتعلق بصفة أساسية بالعمل ومنها :</a:t>
            </a:r>
            <a:endParaRPr lang="en-US" dirty="0"/>
          </a:p>
          <a:p>
            <a:pPr lvl="0"/>
            <a:r>
              <a:rPr lang="ar-IQ" dirty="0"/>
              <a:t>عدم احترام العمل ومن صور ذلك </a:t>
            </a:r>
            <a:r>
              <a:rPr lang="ar-IQ" dirty="0" err="1"/>
              <a:t>التاخر</a:t>
            </a:r>
            <a:r>
              <a:rPr lang="ar-IQ" dirty="0"/>
              <a:t> في الحضور صباحا، الخروج فيوقت مبكر عن وقت الدوام الرسمي .</a:t>
            </a:r>
            <a:endParaRPr lang="en-US" dirty="0"/>
          </a:p>
          <a:p>
            <a:pPr lvl="0"/>
            <a:r>
              <a:rPr lang="ar-IQ" dirty="0"/>
              <a:t>امتناع الموظف عن أداء العمل المطلوب منه ومن صور ذلك رفض الموظف أداء العمل المكلف به.</a:t>
            </a:r>
            <a:endParaRPr lang="en-US" dirty="0"/>
          </a:p>
          <a:p>
            <a:pPr lvl="0"/>
            <a:r>
              <a:rPr lang="ar-IQ" dirty="0"/>
              <a:t>التراخي في العمل ومن صور ذلك الكسل، الرغبة في الحصول على أكبر اجر مقابل أقل جهد.</a:t>
            </a:r>
            <a:endParaRPr lang="en-US" dirty="0"/>
          </a:p>
          <a:p>
            <a:pPr lvl="0"/>
            <a:r>
              <a:rPr lang="ar-IQ" dirty="0"/>
              <a:t>عدم الالتزام بأوامر وتعليمات الرؤساء في العمل ومن صور ذلك العدوانية نحو الرئيس، عدم إطاعة أوامر الرئيس .</a:t>
            </a:r>
            <a:endParaRPr lang="en-US" dirty="0"/>
          </a:p>
          <a:p>
            <a:pPr lvl="0"/>
            <a:r>
              <a:rPr lang="ar-IQ" dirty="0"/>
              <a:t>السلبية في العمل وعدم تحمل المسؤولية ومن صور ذلك اللامبالاة، عدم إبداء </a:t>
            </a:r>
            <a:r>
              <a:rPr lang="ar-IQ" dirty="0" err="1"/>
              <a:t>الرأي،عدم</a:t>
            </a:r>
            <a:r>
              <a:rPr lang="ar-IQ" dirty="0"/>
              <a:t> الميل الى التجديد والابتكار.</a:t>
            </a:r>
            <a:endParaRPr lang="en-US" dirty="0"/>
          </a:p>
          <a:p>
            <a:pPr lvl="0"/>
            <a:r>
              <a:rPr lang="ar-IQ" dirty="0"/>
              <a:t>عدم تحمل المسؤولية ومن صور ذلك تحويل الاوراق من مستوى إداري الى آخر.</a:t>
            </a:r>
            <a:endParaRPr lang="en-US" dirty="0"/>
          </a:p>
          <a:p>
            <a:pPr lvl="0"/>
            <a:r>
              <a:rPr lang="ar-IQ" dirty="0"/>
              <a:t>إفشاء أسرار العمل التي تجلب الضرر.</a:t>
            </a:r>
            <a:endParaRPr lang="en-US" dirty="0"/>
          </a:p>
          <a:p>
            <a:pPr marL="0" indent="0">
              <a:buNone/>
            </a:pPr>
            <a:endParaRPr lang="ar-IQ" dirty="0"/>
          </a:p>
        </p:txBody>
      </p:sp>
    </p:spTree>
    <p:extLst>
      <p:ext uri="{BB962C8B-B14F-4D97-AF65-F5344CB8AC3E}">
        <p14:creationId xmlns:p14="http://schemas.microsoft.com/office/powerpoint/2010/main" val="864677053"/>
      </p:ext>
    </p:extLst>
  </p:cSld>
  <p:clrMapOvr>
    <a:masterClrMapping/>
  </p:clrMapOvr>
  <p:transition spd="slow">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ثانياً :- الانحرافات السلوكية </a:t>
            </a:r>
            <a:endParaRPr lang="ar-IQ" dirty="0"/>
          </a:p>
        </p:txBody>
      </p:sp>
      <p:sp>
        <p:nvSpPr>
          <p:cNvPr id="3" name="عنصر نائب للمحتوى 2"/>
          <p:cNvSpPr>
            <a:spLocks noGrp="1"/>
          </p:cNvSpPr>
          <p:nvPr>
            <p:ph sz="quarter" idx="1"/>
          </p:nvPr>
        </p:nvSpPr>
        <p:spPr/>
        <p:txBody>
          <a:bodyPr>
            <a:normAutofit lnSpcReduction="10000"/>
          </a:bodyPr>
          <a:lstStyle/>
          <a:p>
            <a:r>
              <a:rPr lang="ar-IQ" dirty="0"/>
              <a:t> ويقصد بها تلك المخالفات الإدارية التي يرتكبها الموظف وتتعلق بمسلكه الشخصي وتصرفه ومنها :</a:t>
            </a:r>
            <a:endParaRPr lang="en-US" dirty="0"/>
          </a:p>
          <a:p>
            <a:pPr lvl="0"/>
            <a:r>
              <a:rPr lang="ar-IQ" dirty="0"/>
              <a:t>عدم المحافظة على كرامة الناس والوظيفة ومن صور ذلك ارتكاب الموظف لفعل مخل بالحياء في العمل كاستعمال المخدرات أو التورط في جرائم اخلاقية  .</a:t>
            </a:r>
            <a:endParaRPr lang="en-US" dirty="0"/>
          </a:p>
          <a:p>
            <a:pPr lvl="0"/>
            <a:r>
              <a:rPr lang="ar-IQ" dirty="0"/>
              <a:t>سوء استخدام السلطة ومن صور ذلك كتقديم الخدمات الشخصية وتسهيل الامور وتجاوز اعتبارات العدالة الموضوعية في منح أقارب أو معارف المسئولين </a:t>
            </a:r>
            <a:r>
              <a:rPr lang="ar-IQ" dirty="0" err="1"/>
              <a:t>مايطلب</a:t>
            </a:r>
            <a:r>
              <a:rPr lang="ar-IQ" dirty="0"/>
              <a:t> منهم.</a:t>
            </a:r>
            <a:endParaRPr lang="en-US" dirty="0"/>
          </a:p>
          <a:p>
            <a:pPr lvl="0"/>
            <a:r>
              <a:rPr lang="ar-IQ" dirty="0"/>
              <a:t>استخدام المحسوبية ويترتب على انتشار ظاهرة المحسوبية شغل الوظائف العامة </a:t>
            </a:r>
            <a:r>
              <a:rPr lang="ar-IQ" dirty="0" err="1"/>
              <a:t>باشخاص</a:t>
            </a:r>
            <a:r>
              <a:rPr lang="ar-IQ" dirty="0"/>
              <a:t> غير مؤهلين مما يؤثر على </a:t>
            </a:r>
            <a:r>
              <a:rPr lang="ar-IQ" dirty="0" err="1"/>
              <a:t>أنخفاض</a:t>
            </a:r>
            <a:r>
              <a:rPr lang="ar-IQ" dirty="0"/>
              <a:t> كفاءة الإدارة في تقديم الخدمات وزيادة الإنتاج . </a:t>
            </a:r>
            <a:endParaRPr lang="en-US" dirty="0"/>
          </a:p>
          <a:p>
            <a:pPr lvl="0"/>
            <a:r>
              <a:rPr lang="ar-IQ" dirty="0"/>
              <a:t>الوساطة فيستعمل بعض الموظفين الوساطة شكلا من أشكال تبادل المصالح.</a:t>
            </a:r>
            <a:endParaRPr lang="en-US" dirty="0"/>
          </a:p>
          <a:p>
            <a:endParaRPr lang="en-US" dirty="0"/>
          </a:p>
          <a:p>
            <a:endParaRPr lang="en-US" dirty="0"/>
          </a:p>
          <a:p>
            <a:endParaRPr lang="ar-IQ" dirty="0"/>
          </a:p>
        </p:txBody>
      </p:sp>
    </p:spTree>
    <p:extLst>
      <p:ext uri="{BB962C8B-B14F-4D97-AF65-F5344CB8AC3E}">
        <p14:creationId xmlns:p14="http://schemas.microsoft.com/office/powerpoint/2010/main" val="2496118196"/>
      </p:ext>
    </p:extLst>
  </p:cSld>
  <p:clrMapOvr>
    <a:masterClrMapping/>
  </p:clrMapOvr>
  <p:transition spd="slow">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dirty="0" smtClean="0"/>
              <a:t> </a:t>
            </a:r>
            <a:r>
              <a:rPr lang="en-US" dirty="0"/>
              <a:t/>
            </a:r>
            <a:br>
              <a:rPr lang="en-US" dirty="0"/>
            </a:br>
            <a:r>
              <a:rPr lang="en-US" dirty="0"/>
              <a:t/>
            </a:r>
            <a:br>
              <a:rPr lang="en-US" dirty="0"/>
            </a:br>
            <a:r>
              <a:rPr lang="ar-IQ" b="1" dirty="0"/>
              <a:t>ثالثاً :- الانحرافات المالية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dirty="0"/>
              <a:t>ويقصد بها المخالفات المالية والإدارية التي تتصل بسير العمل المنوط بالموظف ومنها :</a:t>
            </a:r>
            <a:endParaRPr lang="en-US" dirty="0"/>
          </a:p>
          <a:p>
            <a:pPr lvl="0"/>
            <a:r>
              <a:rPr lang="ar-IQ" dirty="0"/>
              <a:t>مخالفة القواعد والأحكام المالية المنصوص عليها داخل المنظمات والمؤسسات .</a:t>
            </a:r>
            <a:endParaRPr lang="en-US" dirty="0"/>
          </a:p>
          <a:p>
            <a:pPr lvl="0"/>
            <a:r>
              <a:rPr lang="ar-IQ" dirty="0"/>
              <a:t>الإسراف غير المبرر في استخدام المال العام .</a:t>
            </a:r>
            <a:endParaRPr lang="en-US" dirty="0"/>
          </a:p>
          <a:p>
            <a:pPr lvl="0"/>
            <a:r>
              <a:rPr lang="ar-IQ" dirty="0"/>
              <a:t>الابتزاز : وهو ميزة يطلبها الموظف من الآخرين ( أفراداً أو شركات ) تحت تأثير التهديد بالضرر والمبادر بالابتزاز هو الموظف في الغالب وأن توقع الضرر يجعل الآخرين هم المبادرون في تقديم الميزة للموظف ، وقد يكون صريحاً ويضر وذلك في طلب الموظف للميزة أو ضمنياً خلال دلائل الإعاقة أو التأخير أو التسويف مما يدفع الآخرين إلى المبادرة بتقديم الميزة فيما يشبه الرشوة .</a:t>
            </a:r>
            <a:endParaRPr lang="en-US" dirty="0"/>
          </a:p>
          <a:p>
            <a:r>
              <a:rPr lang="ar-IQ" b="1" dirty="0"/>
              <a:t>رابعاً :- الانحراف الجنائية :</a:t>
            </a:r>
            <a:endParaRPr lang="en-US" dirty="0"/>
          </a:p>
          <a:p>
            <a:r>
              <a:rPr lang="ar-IQ" dirty="0"/>
              <a:t>       ومن هذه الانحرافات ما يأتي :</a:t>
            </a:r>
            <a:endParaRPr lang="en-US" dirty="0"/>
          </a:p>
          <a:p>
            <a:pPr lvl="0"/>
            <a:r>
              <a:rPr lang="ar-IQ" dirty="0"/>
              <a:t>الرشوة : وهي ميزة مادية ( نقدية أو عينية ) والرشوة قد يطلبها الموظف العام بشكل صريح أو بشكل غير مباشر عن طريق انجاز المعاملات أو منع الخدمة عن المتعاملين مع الجهاز الإداري .</a:t>
            </a:r>
            <a:endParaRPr lang="en-US" dirty="0"/>
          </a:p>
          <a:p>
            <a:pPr lvl="0"/>
            <a:r>
              <a:rPr lang="ar-IQ" dirty="0"/>
              <a:t>التزوير : ويتم ذلك عن طريق التلاعب والتحريف للمستندات والوثائق أو القيود الرسمية بقصد التضليل والحصول على مكاسب خاصة مادية أو معنوية ولمنع الحقوق أصحابها .</a:t>
            </a:r>
            <a:endParaRPr lang="en-US" dirty="0"/>
          </a:p>
          <a:p>
            <a:pPr lvl="0"/>
            <a:r>
              <a:rPr lang="ar-IQ" dirty="0"/>
              <a:t>اختلاس المال العام : وهو خيانة الموظف للأمانة المادية أو العينية التي في عهدته .</a:t>
            </a:r>
            <a:endParaRPr lang="en-US" dirty="0"/>
          </a:p>
          <a:p>
            <a:pPr lvl="0"/>
            <a:r>
              <a:rPr lang="ar-IQ" dirty="0"/>
              <a:t>غسيل الأموال : وهو عملية تحويل شكل الأموال أو العوائد التي تم الحصول عليها من جرائم اقتصادية </a:t>
            </a:r>
            <a:r>
              <a:rPr lang="ar-IQ" dirty="0" err="1"/>
              <a:t>واستعدامها</a:t>
            </a:r>
            <a:r>
              <a:rPr lang="ar-IQ" dirty="0"/>
              <a:t> بما يساعد على إخفاء مصدرها أو أصلها .</a:t>
            </a:r>
            <a:endParaRPr lang="en-US" dirty="0"/>
          </a:p>
          <a:p>
            <a:r>
              <a:rPr lang="ar-IQ" dirty="0"/>
              <a:t> </a:t>
            </a:r>
            <a:endParaRPr lang="en-US" dirty="0"/>
          </a:p>
          <a:p>
            <a:pPr marL="0" indent="0">
              <a:buNone/>
            </a:pPr>
            <a:endParaRPr lang="ar-IQ" b="1" dirty="0"/>
          </a:p>
        </p:txBody>
      </p:sp>
      <p:sp>
        <p:nvSpPr>
          <p:cNvPr id="4" name="مستطيل 3"/>
          <p:cNvSpPr/>
          <p:nvPr/>
        </p:nvSpPr>
        <p:spPr>
          <a:xfrm>
            <a:off x="6430008" y="3501008"/>
            <a:ext cx="242374" cy="369332"/>
          </a:xfrm>
          <a:prstGeom prst="rect">
            <a:avLst/>
          </a:prstGeom>
        </p:spPr>
        <p:txBody>
          <a:bodyPr wrap="none">
            <a:spAutoFit/>
          </a:bodyPr>
          <a:lstStyle/>
          <a:p>
            <a:r>
              <a:rPr lang="ar-IQ" b="1" dirty="0" smtClean="0"/>
              <a:t> </a:t>
            </a:r>
            <a:endParaRPr lang="en-US" dirty="0"/>
          </a:p>
        </p:txBody>
      </p:sp>
    </p:spTree>
    <p:extLst>
      <p:ext uri="{BB962C8B-B14F-4D97-AF65-F5344CB8AC3E}">
        <p14:creationId xmlns:p14="http://schemas.microsoft.com/office/powerpoint/2010/main" val="1152925023"/>
      </p:ext>
    </p:extLst>
  </p:cSld>
  <p:clrMapOvr>
    <a:masterClrMapping/>
  </p:clrMapOvr>
  <p:transition spd="slow">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7500" lnSpcReduction="20000"/>
          </a:bodyPr>
          <a:lstStyle/>
          <a:p>
            <a:r>
              <a:rPr lang="ar-IQ" dirty="0"/>
              <a:t> </a:t>
            </a:r>
            <a:r>
              <a:rPr lang="ar-IQ" b="1" u="sng" dirty="0"/>
              <a:t>رابعاً: خصائص الفساد الإداري 	</a:t>
            </a:r>
            <a:endParaRPr lang="en-US" dirty="0"/>
          </a:p>
          <a:p>
            <a:r>
              <a:rPr lang="ar-IQ" dirty="0"/>
              <a:t>  يمتاز الفساد الإداري بما يأتي :</a:t>
            </a:r>
            <a:endParaRPr lang="en-US" dirty="0"/>
          </a:p>
          <a:p>
            <a:r>
              <a:rPr lang="ar-IQ" b="1" dirty="0"/>
              <a:t>أولاً :- السرية :</a:t>
            </a:r>
            <a:r>
              <a:rPr lang="ar-IQ" dirty="0"/>
              <a:t> بسبب ما يتضمنه من ممارسات غير مشروعة من وجهة نظر القانون أو المجتمع أو ربما الاثنين معاً وهي سمة مرافقة للفساد الإداري في اغلب الأحيان إلا أن من الممكن أن تصبح ممارسة الفساد حالة مألوفة إذا استشرت مظاهر الفساد الإداري في المجتمع وتعايشه معه حتى يصبح </a:t>
            </a:r>
            <a:r>
              <a:rPr lang="ar-IQ" dirty="0" err="1"/>
              <a:t>شئ</a:t>
            </a:r>
            <a:r>
              <a:rPr lang="ar-IQ" dirty="0"/>
              <a:t> عادياً وهذه المرحلة تعد من اخطر المراحل على المجتمع .</a:t>
            </a:r>
            <a:endParaRPr lang="en-US" dirty="0"/>
          </a:p>
          <a:p>
            <a:r>
              <a:rPr lang="ar-IQ" dirty="0"/>
              <a:t> </a:t>
            </a:r>
            <a:endParaRPr lang="en-US" dirty="0"/>
          </a:p>
          <a:p>
            <a:r>
              <a:rPr lang="ar-IQ" b="1" dirty="0"/>
              <a:t>ثانياً :- يتضمن عدة أطراف :</a:t>
            </a:r>
            <a:r>
              <a:rPr lang="ar-IQ" dirty="0"/>
              <a:t> إذ الفساد يتضمن أكثر من شخص وهناك علاقة تبادلية للمنافع والالتزامات بين أطراف العملية كما انه يصعب أصلاً الفساد الفردي .</a:t>
            </a:r>
            <a:endParaRPr lang="en-US" dirty="0"/>
          </a:p>
          <a:p>
            <a:r>
              <a:rPr lang="ar-IQ" b="1" dirty="0"/>
              <a:t>ثالثاً :- سريع الانتشار :</a:t>
            </a:r>
            <a:r>
              <a:rPr lang="ar-IQ" dirty="0"/>
              <a:t> ويتميز الفساد أيضاً بأنه كالسرطان ينخر أعضاء الجهاز الإداري تدريجياً وهو يمتاز بهذه الخاصية بشكل كبير جداً إذا وجد بيئة ملائمة إذ يزداد نفوذ الفاسدين وسلطتهم مما يعطيهم القوة للضغط على سائر الجهاز الإداري .</a:t>
            </a:r>
            <a:endParaRPr lang="en-US" dirty="0"/>
          </a:p>
          <a:p>
            <a:r>
              <a:rPr lang="ar-IQ" b="1" dirty="0"/>
              <a:t>رابعاً :- مرتبط بمظاهر التخلف الإداري :</a:t>
            </a:r>
            <a:r>
              <a:rPr lang="ar-IQ" dirty="0"/>
              <a:t> وهو يترافق مع مظاهر التخلف الإداري مثل تأخير المعاملات وسوء استخدام العمل والوقت وغيرها والتي تشكل أرضية خصبة للفساد الإداري مما يؤدي إلى الشعور بعدم الراحة وفقدان الحافز للعمل ومن ثم يؤدي إلى حماية المنحرفين وعدم كشف انحرافهم والتي يمكن أن تمتد إلى خارج الجهاز الإداري لتوثر على المجتمع بأكمله . </a:t>
            </a:r>
            <a:endParaRPr lang="en-US" dirty="0"/>
          </a:p>
          <a:p>
            <a:endParaRPr lang="ar-IQ" dirty="0"/>
          </a:p>
        </p:txBody>
      </p:sp>
    </p:spTree>
    <p:extLst>
      <p:ext uri="{BB962C8B-B14F-4D97-AF65-F5344CB8AC3E}">
        <p14:creationId xmlns:p14="http://schemas.microsoft.com/office/powerpoint/2010/main" val="3505860209"/>
      </p:ext>
    </p:extLst>
  </p:cSld>
  <p:clrMapOvr>
    <a:masterClrMapping/>
  </p:clrMapOvr>
  <p:transition spd="slow">
    <p:cover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1437</TotalTime>
  <Words>2522</Words>
  <Application>Microsoft Office PowerPoint</Application>
  <PresentationFormat>عرض على الشاشة (3:4)‏</PresentationFormat>
  <Paragraphs>109</Paragraphs>
  <Slides>16</Slides>
  <Notes>1</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مشربية</vt:lpstr>
      <vt:lpstr>المحاضرة الخامسة/ ظاهرة الفساد الإداري</vt:lpstr>
      <vt:lpstr>عرض تقديمي في PowerPoint</vt:lpstr>
      <vt:lpstr>تعريف الفساد الإداري : </vt:lpstr>
      <vt:lpstr> </vt:lpstr>
      <vt:lpstr> ثانياً: اسباب الفساد الإداري </vt:lpstr>
      <vt:lpstr> ثالثاً: أنواع الفساد الإداري  </vt:lpstr>
      <vt:lpstr>ثانياً :- الانحرافات السلوكية </vt:lpstr>
      <vt:lpstr>   ثالثاً :- الانحرافات المالية : </vt:lpstr>
      <vt:lpstr> </vt:lpstr>
      <vt:lpstr> </vt:lpstr>
      <vt:lpstr> </vt:lpstr>
      <vt:lpstr> </vt:lpstr>
      <vt:lpstr>:  </vt:lpstr>
      <vt:lpstr>عرض تقديمي في PowerPoint</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جمهورية العراق                                                                                       وزارة التعليم العالي والبحث العلمي    جامعة ديالى    كلية الادارة والاقتصاد     قسم الادارة العامة</dc:title>
  <dc:creator>DELL</dc:creator>
  <cp:lastModifiedBy>DELL</cp:lastModifiedBy>
  <cp:revision>83</cp:revision>
  <dcterms:created xsi:type="dcterms:W3CDTF">2019-04-03T08:00:36Z</dcterms:created>
  <dcterms:modified xsi:type="dcterms:W3CDTF">2019-12-18T08:50:29Z</dcterms:modified>
</cp:coreProperties>
</file>